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6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7" r:id="rId31"/>
    <p:sldId id="265" r:id="rId32"/>
    <p:sldId id="288" r:id="rId33"/>
    <p:sldId id="289" r:id="rId34"/>
    <p:sldId id="290" r:id="rId35"/>
    <p:sldId id="291" r:id="rId36"/>
    <p:sldId id="292" r:id="rId37"/>
    <p:sldId id="29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CC99-997A-454C-84EF-D415C154726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3785-55F9-4D4C-BE42-EA4A3F4F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28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CC99-997A-454C-84EF-D415C154726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3785-55F9-4D4C-BE42-EA4A3F4F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29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CC99-997A-454C-84EF-D415C154726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3785-55F9-4D4C-BE42-EA4A3F4F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36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CC99-997A-454C-84EF-D415C154726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3785-55F9-4D4C-BE42-EA4A3F4F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888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CC99-997A-454C-84EF-D415C154726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3785-55F9-4D4C-BE42-EA4A3F4F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583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CC99-997A-454C-84EF-D415C154726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3785-55F9-4D4C-BE42-EA4A3F4F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625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CC99-997A-454C-84EF-D415C154726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3785-55F9-4D4C-BE42-EA4A3F4F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2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CC99-997A-454C-84EF-D415C154726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3785-55F9-4D4C-BE42-EA4A3F4F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853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CC99-997A-454C-84EF-D415C154726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3785-55F9-4D4C-BE42-EA4A3F4F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5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CC99-997A-454C-84EF-D415C154726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3785-55F9-4D4C-BE42-EA4A3F4F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007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DCC99-997A-454C-84EF-D415C154726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F73785-55F9-4D4C-BE42-EA4A3F4F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27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DCC99-997A-454C-84EF-D415C1547269}" type="datetimeFigureOut">
              <a:rPr lang="en-US" smtClean="0"/>
              <a:t>5/7/2022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73785-55F9-4D4C-BE42-EA4A3F4FA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69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60615" y="2993292"/>
            <a:ext cx="53336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Team Managers &amp; Coaches </a:t>
            </a:r>
          </a:p>
          <a:p>
            <a:pPr algn="ctr"/>
            <a:r>
              <a:rPr lang="en-US" sz="3600" dirty="0"/>
              <a:t>Pre Season Meeting</a:t>
            </a:r>
          </a:p>
          <a:p>
            <a:pPr algn="ctr"/>
            <a:r>
              <a:rPr lang="en-US" dirty="0"/>
              <a:t>May 7</a:t>
            </a:r>
            <a:r>
              <a:rPr lang="en-US" baseline="30000" dirty="0"/>
              <a:t>th</a:t>
            </a:r>
            <a:r>
              <a:rPr lang="en-US" dirty="0"/>
              <a:t> 2022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40" y="320757"/>
            <a:ext cx="1789722" cy="2456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261" y="494566"/>
            <a:ext cx="3608143" cy="184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8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74" y="68752"/>
            <a:ext cx="8550597" cy="65274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03323" y="1383323"/>
            <a:ext cx="2981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 to the My Team menu and</a:t>
            </a:r>
          </a:p>
          <a:p>
            <a:r>
              <a:rPr lang="en-US" dirty="0"/>
              <a:t>select Team Management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799015" y="1891323"/>
            <a:ext cx="3126154" cy="145366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69839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08554" y="4095262"/>
            <a:ext cx="4954954" cy="19538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60D15F6-DE4C-5F48-71B2-1BBB4751230D}"/>
              </a:ext>
            </a:extLst>
          </p:cNvPr>
          <p:cNvGrpSpPr/>
          <p:nvPr/>
        </p:nvGrpSpPr>
        <p:grpSpPr>
          <a:xfrm>
            <a:off x="67774" y="60935"/>
            <a:ext cx="8966811" cy="6570723"/>
            <a:chOff x="67774" y="60935"/>
            <a:chExt cx="8966811" cy="657072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74" y="60935"/>
              <a:ext cx="8607303" cy="6570723"/>
            </a:xfrm>
            <a:prstGeom prst="rect">
              <a:avLst/>
            </a:prstGeom>
          </p:spPr>
        </p:pic>
        <p:cxnSp>
          <p:nvCxnSpPr>
            <p:cNvPr id="4" name="Straight Arrow Connector 3"/>
            <p:cNvCxnSpPr/>
            <p:nvPr/>
          </p:nvCxnSpPr>
          <p:spPr>
            <a:xfrm flipH="1">
              <a:off x="7057293" y="2915138"/>
              <a:ext cx="1977292" cy="148492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/>
          <p:cNvSpPr txBox="1"/>
          <p:nvPr/>
        </p:nvSpPr>
        <p:spPr>
          <a:xfrm>
            <a:off x="9034585" y="2680677"/>
            <a:ext cx="227299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Activate here</a:t>
            </a:r>
          </a:p>
          <a:p>
            <a:endParaRPr lang="en-US" dirty="0"/>
          </a:p>
          <a:p>
            <a:r>
              <a:rPr lang="en-US" dirty="0"/>
              <a:t>Activation codes are</a:t>
            </a:r>
          </a:p>
          <a:p>
            <a:endParaRPr lang="en-US" dirty="0"/>
          </a:p>
          <a:p>
            <a:r>
              <a:rPr lang="en-US" dirty="0"/>
              <a:t>For the ERSL</a:t>
            </a:r>
          </a:p>
          <a:p>
            <a:r>
              <a:rPr lang="en-US" dirty="0"/>
              <a:t> - contact your club</a:t>
            </a:r>
          </a:p>
          <a:p>
            <a:endParaRPr lang="en-US" dirty="0"/>
          </a:p>
          <a:p>
            <a:r>
              <a:rPr lang="en-US" dirty="0"/>
              <a:t>For the EODSA League</a:t>
            </a:r>
          </a:p>
          <a:p>
            <a:r>
              <a:rPr lang="en-US" dirty="0"/>
              <a:t> - contact your club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FCED57A-B933-5468-A92A-697DC934203D}"/>
              </a:ext>
            </a:extLst>
          </p:cNvPr>
          <p:cNvSpPr/>
          <p:nvPr/>
        </p:nvSpPr>
        <p:spPr>
          <a:xfrm>
            <a:off x="2500604" y="4954555"/>
            <a:ext cx="662474" cy="1586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92883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9" y="88655"/>
            <a:ext cx="8433233" cy="65934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07938" y="1573238"/>
            <a:ext cx="33681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Make sure that you select the </a:t>
            </a:r>
          </a:p>
          <a:p>
            <a:r>
              <a:rPr lang="en-US" dirty="0"/>
              <a:t>correct team</a:t>
            </a:r>
          </a:p>
          <a:p>
            <a:endParaRPr lang="en-US" dirty="0"/>
          </a:p>
          <a:p>
            <a:r>
              <a:rPr lang="en-US" dirty="0"/>
              <a:t>Fill in the form as requested then</a:t>
            </a:r>
          </a:p>
          <a:p>
            <a:r>
              <a:rPr lang="en-US" dirty="0"/>
              <a:t>click the ‘Activate Account’ button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344985" y="1900480"/>
            <a:ext cx="5462953" cy="3190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4931508" y="2787526"/>
            <a:ext cx="3876431" cy="369142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42743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23569" y="1531815"/>
            <a:ext cx="341330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you have activated you will</a:t>
            </a:r>
          </a:p>
          <a:p>
            <a:r>
              <a:rPr lang="en-US" dirty="0"/>
              <a:t>be taken to the uniform page</a:t>
            </a:r>
          </a:p>
          <a:p>
            <a:endParaRPr lang="en-US" dirty="0"/>
          </a:p>
          <a:p>
            <a:r>
              <a:rPr lang="en-US" dirty="0"/>
              <a:t>Please enter your primary uniform</a:t>
            </a:r>
          </a:p>
          <a:p>
            <a:r>
              <a:rPr lang="en-US" dirty="0"/>
              <a:t>and click the ‘Update Uniform’</a:t>
            </a:r>
          </a:p>
          <a:p>
            <a:r>
              <a:rPr lang="en-US" dirty="0"/>
              <a:t>button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2" y="73025"/>
            <a:ext cx="8563180" cy="669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872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9" y="80840"/>
            <a:ext cx="8513884" cy="66565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050216" y="1852246"/>
            <a:ext cx="304224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confirmation message will</a:t>
            </a:r>
          </a:p>
          <a:p>
            <a:r>
              <a:rPr lang="en-US" dirty="0"/>
              <a:t>appear at the top right</a:t>
            </a:r>
          </a:p>
          <a:p>
            <a:endParaRPr lang="en-US" dirty="0"/>
          </a:p>
          <a:p>
            <a:r>
              <a:rPr lang="en-US" dirty="0"/>
              <a:t>Confirmation messages will be</a:t>
            </a:r>
          </a:p>
          <a:p>
            <a:r>
              <a:rPr lang="en-US" dirty="0"/>
              <a:t>displayed for 5 seconds</a:t>
            </a:r>
          </a:p>
          <a:p>
            <a:endParaRPr lang="en-US" dirty="0"/>
          </a:p>
          <a:p>
            <a:r>
              <a:rPr lang="en-US" dirty="0"/>
              <a:t>Green is for a good action</a:t>
            </a:r>
          </a:p>
          <a:p>
            <a:r>
              <a:rPr lang="en-US" dirty="0"/>
              <a:t>Red is for a error message</a:t>
            </a:r>
          </a:p>
          <a:p>
            <a:endParaRPr lang="en-US" dirty="0"/>
          </a:p>
          <a:p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8307754" y="1524000"/>
            <a:ext cx="742462" cy="101600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008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4" y="121066"/>
            <a:ext cx="8513884" cy="665655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98587" y="2250829"/>
            <a:ext cx="7518400" cy="98473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706338" y="1649045"/>
            <a:ext cx="343126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There are 4 sections in the </a:t>
            </a:r>
          </a:p>
          <a:p>
            <a:r>
              <a:rPr lang="en-US" dirty="0"/>
              <a:t>Team Management module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Contact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Help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The icons act as tabs</a:t>
            </a:r>
          </a:p>
          <a:p>
            <a:endParaRPr lang="en-US" dirty="0"/>
          </a:p>
          <a:p>
            <a:r>
              <a:rPr lang="en-US" dirty="0"/>
              <a:t>Click on the icon to move between</a:t>
            </a:r>
          </a:p>
          <a:p>
            <a:r>
              <a:rPr lang="en-US" dirty="0"/>
              <a:t>sections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51481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54" y="121066"/>
            <a:ext cx="8513884" cy="6656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706338" y="1649045"/>
            <a:ext cx="33032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each section there are a set of </a:t>
            </a:r>
          </a:p>
          <a:p>
            <a:r>
              <a:rPr lang="en-US" dirty="0"/>
              <a:t>tools</a:t>
            </a:r>
          </a:p>
        </p:txBody>
      </p:sp>
      <p:sp>
        <p:nvSpPr>
          <p:cNvPr id="5" name="Rectangle 4"/>
          <p:cNvSpPr/>
          <p:nvPr/>
        </p:nvSpPr>
        <p:spPr>
          <a:xfrm>
            <a:off x="351692" y="3157416"/>
            <a:ext cx="1484925" cy="255563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1922585" y="2085034"/>
            <a:ext cx="6783754" cy="118179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610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8" y="80840"/>
            <a:ext cx="8412285" cy="657712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12554" y="1516184"/>
            <a:ext cx="350416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Teams U13 and higher need to</a:t>
            </a:r>
          </a:p>
          <a:p>
            <a:r>
              <a:rPr lang="en-US" dirty="0"/>
              <a:t>enter a roster using the Roster tool</a:t>
            </a:r>
          </a:p>
          <a:p>
            <a:endParaRPr lang="en-US" dirty="0"/>
          </a:p>
          <a:p>
            <a:r>
              <a:rPr lang="en-US" dirty="0"/>
              <a:t>You have 2 methods to add your</a:t>
            </a:r>
          </a:p>
          <a:p>
            <a:r>
              <a:rPr lang="en-US" dirty="0"/>
              <a:t>roster</a:t>
            </a:r>
          </a:p>
          <a:p>
            <a:endParaRPr lang="en-US" dirty="0"/>
          </a:p>
          <a:p>
            <a:r>
              <a:rPr lang="en-US" dirty="0"/>
              <a:t>When you add a single player you</a:t>
            </a:r>
          </a:p>
          <a:p>
            <a:r>
              <a:rPr lang="en-US" dirty="0"/>
              <a:t>enter the text on the form and click</a:t>
            </a:r>
          </a:p>
          <a:p>
            <a:r>
              <a:rPr lang="en-US" dirty="0"/>
              <a:t>the ‘Save Player’ button</a:t>
            </a:r>
          </a:p>
        </p:txBody>
      </p:sp>
    </p:spTree>
    <p:extLst>
      <p:ext uri="{BB962C8B-B14F-4D97-AF65-F5344CB8AC3E}">
        <p14:creationId xmlns:p14="http://schemas.microsoft.com/office/powerpoint/2010/main" val="2779474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42216" y="1531815"/>
            <a:ext cx="3536674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second option is to import your</a:t>
            </a:r>
          </a:p>
          <a:p>
            <a:r>
              <a:rPr lang="en-US" dirty="0"/>
              <a:t>Roster from a .csv file</a:t>
            </a:r>
          </a:p>
          <a:p>
            <a:endParaRPr lang="en-US" dirty="0"/>
          </a:p>
          <a:p>
            <a:r>
              <a:rPr lang="en-US" dirty="0"/>
              <a:t>You can get a copy of your roster in </a:t>
            </a:r>
          </a:p>
          <a:p>
            <a:r>
              <a:rPr lang="en-US" dirty="0"/>
              <a:t>.csv format from Sports Engine or </a:t>
            </a:r>
          </a:p>
          <a:p>
            <a:r>
              <a:rPr lang="en-US" dirty="0"/>
              <a:t>your clubs registration system</a:t>
            </a:r>
          </a:p>
          <a:p>
            <a:endParaRPr lang="en-US" dirty="0"/>
          </a:p>
          <a:p>
            <a:r>
              <a:rPr lang="en-US" dirty="0"/>
              <a:t>Alternatively you can create your</a:t>
            </a:r>
          </a:p>
          <a:p>
            <a:r>
              <a:rPr lang="en-US" dirty="0"/>
              <a:t>own .csv file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Tip</a:t>
            </a:r>
          </a:p>
          <a:p>
            <a:r>
              <a:rPr lang="en-US" dirty="0">
                <a:solidFill>
                  <a:srgbClr val="FF0000"/>
                </a:solidFill>
              </a:rPr>
              <a:t>If you use a Sports Engine csv file</a:t>
            </a:r>
          </a:p>
          <a:p>
            <a:r>
              <a:rPr lang="en-US" dirty="0">
                <a:solidFill>
                  <a:srgbClr val="FF0000"/>
                </a:solidFill>
              </a:rPr>
              <a:t>make sure that you remove the </a:t>
            </a:r>
          </a:p>
          <a:p>
            <a:r>
              <a:rPr lang="en-US" dirty="0">
                <a:solidFill>
                  <a:srgbClr val="FF0000"/>
                </a:solidFill>
              </a:rPr>
              <a:t>coaching staff first, otherwise they </a:t>
            </a:r>
          </a:p>
          <a:p>
            <a:r>
              <a:rPr lang="en-US" dirty="0">
                <a:solidFill>
                  <a:srgbClr val="FF0000"/>
                </a:solidFill>
              </a:rPr>
              <a:t>will also be added as players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90" y="96471"/>
            <a:ext cx="8263299" cy="646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1673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6154" y="5478585"/>
            <a:ext cx="853118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This is a .csv file from Sports Engine</a:t>
            </a:r>
          </a:p>
          <a:p>
            <a:endParaRPr lang="en-US" dirty="0"/>
          </a:p>
          <a:p>
            <a:r>
              <a:rPr lang="en-US" dirty="0"/>
              <a:t>If you are missing contact information or jersey #s you can edit the file before you upload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28" y="82673"/>
            <a:ext cx="11145385" cy="512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454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6615" y="476739"/>
            <a:ext cx="19012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Introductions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78341" y="4462583"/>
            <a:ext cx="21991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Dawn </a:t>
            </a:r>
            <a:r>
              <a:rPr lang="en-US" b="1" dirty="0" err="1"/>
              <a:t>Dinsdale</a:t>
            </a:r>
            <a:endParaRPr lang="en-US" b="1" dirty="0"/>
          </a:p>
          <a:p>
            <a:r>
              <a:rPr lang="en-US" dirty="0"/>
              <a:t>ERSL &amp; EODSL</a:t>
            </a:r>
          </a:p>
          <a:p>
            <a:r>
              <a:rPr lang="en-US" dirty="0"/>
              <a:t>League Administrator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2755" y="1312983"/>
            <a:ext cx="2901393" cy="29013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49506" y="4462583"/>
            <a:ext cx="188788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Vicki Lowe</a:t>
            </a:r>
          </a:p>
          <a:p>
            <a:r>
              <a:rPr lang="en-US" dirty="0"/>
              <a:t>EODSA</a:t>
            </a:r>
          </a:p>
          <a:p>
            <a:r>
              <a:rPr lang="en-US" dirty="0"/>
              <a:t>Executive Director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621" y="1312982"/>
            <a:ext cx="2010733" cy="290139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556621" y="4462583"/>
            <a:ext cx="2156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David Smith</a:t>
            </a:r>
          </a:p>
          <a:p>
            <a:r>
              <a:rPr lang="en-US" dirty="0"/>
              <a:t>EODSA</a:t>
            </a:r>
          </a:p>
          <a:p>
            <a:r>
              <a:rPr lang="en-US" dirty="0"/>
              <a:t>Referee Co-</a:t>
            </a:r>
            <a:r>
              <a:rPr lang="en-US" dirty="0" err="1"/>
              <a:t>ordinator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295913" y="4462583"/>
            <a:ext cx="17246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Andrew </a:t>
            </a:r>
            <a:r>
              <a:rPr lang="en-US" b="1" dirty="0" err="1"/>
              <a:t>Donelle</a:t>
            </a:r>
            <a:endParaRPr lang="en-US" b="1" dirty="0"/>
          </a:p>
          <a:p>
            <a:r>
              <a:rPr lang="en-US" dirty="0"/>
              <a:t>ERSL </a:t>
            </a:r>
          </a:p>
          <a:p>
            <a:r>
              <a:rPr lang="en-US" dirty="0"/>
              <a:t>President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21F58D-81A0-C3B9-E4E0-F1FD7A2108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174" y="1312982"/>
            <a:ext cx="2076905" cy="29013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FF23E2F-7F5A-40AC-EF20-0DC79104F7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821" y="1312981"/>
            <a:ext cx="2186712" cy="290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982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2" y="73025"/>
            <a:ext cx="8474808" cy="66260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68700" y="1539631"/>
            <a:ext cx="362330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will then be asked to confirm</a:t>
            </a:r>
          </a:p>
          <a:p>
            <a:r>
              <a:rPr lang="en-US" dirty="0"/>
              <a:t>the .csv columns with the </a:t>
            </a:r>
          </a:p>
          <a:p>
            <a:r>
              <a:rPr lang="en-US" dirty="0"/>
              <a:t>Requirements</a:t>
            </a:r>
          </a:p>
          <a:p>
            <a:endParaRPr lang="en-US" dirty="0"/>
          </a:p>
          <a:p>
            <a:r>
              <a:rPr lang="en-US" dirty="0"/>
              <a:t>You can see here that email is</a:t>
            </a:r>
          </a:p>
          <a:p>
            <a:r>
              <a:rPr lang="en-US" dirty="0"/>
              <a:t>Empty</a:t>
            </a:r>
          </a:p>
          <a:p>
            <a:endParaRPr lang="en-US" dirty="0"/>
          </a:p>
          <a:p>
            <a:r>
              <a:rPr lang="en-US" dirty="0"/>
              <a:t>To try and find email click on the box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2414955" y="3847955"/>
            <a:ext cx="6267937" cy="25450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91258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69" y="80841"/>
            <a:ext cx="8073374" cy="631214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03138" y="1250462"/>
            <a:ext cx="353250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all the columns on the .csv file</a:t>
            </a:r>
          </a:p>
          <a:p>
            <a:r>
              <a:rPr lang="en-US" dirty="0"/>
              <a:t>are listed so you can select the</a:t>
            </a:r>
          </a:p>
          <a:p>
            <a:r>
              <a:rPr lang="en-US" dirty="0"/>
              <a:t>correct one</a:t>
            </a:r>
          </a:p>
          <a:p>
            <a:endParaRPr lang="en-US" dirty="0"/>
          </a:p>
          <a:p>
            <a:r>
              <a:rPr lang="en-US" dirty="0"/>
              <a:t>Unfortunately in this example email</a:t>
            </a:r>
          </a:p>
          <a:p>
            <a:r>
              <a:rPr lang="en-US" dirty="0"/>
              <a:t>address is not included so you will</a:t>
            </a:r>
          </a:p>
          <a:p>
            <a:r>
              <a:rPr lang="en-US" dirty="0"/>
              <a:t>have to add it to the .csv file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677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3" y="57394"/>
            <a:ext cx="8334131" cy="6516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47015" y="2336800"/>
            <a:ext cx="31365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Click the Import Roster button </a:t>
            </a:r>
          </a:p>
          <a:p>
            <a:r>
              <a:rPr lang="en-US" dirty="0"/>
              <a:t>when you are satisfied that the</a:t>
            </a:r>
          </a:p>
          <a:p>
            <a:r>
              <a:rPr lang="en-US" dirty="0"/>
              <a:t>mapping is complete</a:t>
            </a:r>
          </a:p>
        </p:txBody>
      </p:sp>
    </p:spTree>
    <p:extLst>
      <p:ext uri="{BB962C8B-B14F-4D97-AF65-F5344CB8AC3E}">
        <p14:creationId xmlns:p14="http://schemas.microsoft.com/office/powerpoint/2010/main" val="40890019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221" y="364026"/>
            <a:ext cx="10907320" cy="50129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2892" y="5869354"/>
            <a:ext cx="3102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Column V has now been added</a:t>
            </a:r>
          </a:p>
        </p:txBody>
      </p:sp>
    </p:spTree>
    <p:extLst>
      <p:ext uri="{BB962C8B-B14F-4D97-AF65-F5344CB8AC3E}">
        <p14:creationId xmlns:p14="http://schemas.microsoft.com/office/powerpoint/2010/main" val="18105761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3" y="73025"/>
            <a:ext cx="8493208" cy="664039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881863" y="1664677"/>
            <a:ext cx="331013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I have updated the mapping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Click Import Roster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3133969" y="2120705"/>
            <a:ext cx="6314831" cy="295929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40539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831385" y="1125415"/>
            <a:ext cx="32266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import was successful and </a:t>
            </a:r>
          </a:p>
          <a:p>
            <a:r>
              <a:rPr lang="en-US" dirty="0"/>
              <a:t>the players are listed at the foot </a:t>
            </a:r>
          </a:p>
          <a:p>
            <a:r>
              <a:rPr lang="en-US" dirty="0"/>
              <a:t>of the page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7" y="65210"/>
            <a:ext cx="8435731" cy="659545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6103815" y="2120705"/>
            <a:ext cx="3344986" cy="27248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806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3" y="73025"/>
            <a:ext cx="8353263" cy="6530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643815" y="1375508"/>
            <a:ext cx="346889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the My Account tool to update</a:t>
            </a:r>
          </a:p>
          <a:p>
            <a:r>
              <a:rPr lang="en-US" dirty="0"/>
              <a:t>your profile</a:t>
            </a:r>
          </a:p>
          <a:p>
            <a:endParaRPr lang="en-US" dirty="0"/>
          </a:p>
          <a:p>
            <a:r>
              <a:rPr lang="en-US" dirty="0"/>
              <a:t>Note that this coach has not </a:t>
            </a:r>
          </a:p>
          <a:p>
            <a:r>
              <a:rPr lang="en-US" dirty="0"/>
              <a:t>entered his NCCP #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5948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38" y="88656"/>
            <a:ext cx="8393247" cy="656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05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8" y="80840"/>
            <a:ext cx="8498254" cy="6644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65662" y="1371683"/>
            <a:ext cx="373647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Now go to the My Certification tool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Now that the NCCP # has been</a:t>
            </a:r>
          </a:p>
          <a:p>
            <a:r>
              <a:rPr lang="en-US" dirty="0"/>
              <a:t>entered this account is linked to</a:t>
            </a:r>
          </a:p>
          <a:p>
            <a:r>
              <a:rPr lang="en-US" dirty="0"/>
              <a:t>Coach Centre and you can see</a:t>
            </a:r>
          </a:p>
          <a:p>
            <a:r>
              <a:rPr lang="en-US" dirty="0"/>
              <a:t>your certification</a:t>
            </a:r>
          </a:p>
          <a:p>
            <a:endParaRPr lang="en-US" dirty="0"/>
          </a:p>
          <a:p>
            <a:r>
              <a:rPr lang="en-US" dirty="0"/>
              <a:t>This information is also now available </a:t>
            </a:r>
          </a:p>
          <a:p>
            <a:r>
              <a:rPr lang="en-US" dirty="0"/>
              <a:t>to the league administrator </a:t>
            </a:r>
          </a:p>
        </p:txBody>
      </p:sp>
    </p:spTree>
    <p:extLst>
      <p:ext uri="{BB962C8B-B14F-4D97-AF65-F5344CB8AC3E}">
        <p14:creationId xmlns:p14="http://schemas.microsoft.com/office/powerpoint/2010/main" val="34346846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23" y="96471"/>
            <a:ext cx="8326315" cy="65099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50030" y="1641230"/>
            <a:ext cx="348743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you switch to the Contact section</a:t>
            </a:r>
          </a:p>
          <a:p>
            <a:r>
              <a:rPr lang="en-US" dirty="0"/>
              <a:t>you will be able to see the contact</a:t>
            </a:r>
          </a:p>
          <a:p>
            <a:r>
              <a:rPr lang="en-US" dirty="0"/>
              <a:t>information for your team</a:t>
            </a:r>
          </a:p>
          <a:p>
            <a:endParaRPr lang="en-US" dirty="0"/>
          </a:p>
          <a:p>
            <a:r>
              <a:rPr lang="en-US" dirty="0"/>
              <a:t>Use the drop down box here to see</a:t>
            </a:r>
          </a:p>
          <a:p>
            <a:r>
              <a:rPr lang="en-US" dirty="0"/>
              <a:t>the contact information of your</a:t>
            </a:r>
          </a:p>
          <a:p>
            <a:r>
              <a:rPr lang="en-US" dirty="0"/>
              <a:t>opponents (Team managers and </a:t>
            </a:r>
          </a:p>
          <a:p>
            <a:r>
              <a:rPr lang="en-US" dirty="0"/>
              <a:t>Coaches only)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5767755" y="3016738"/>
            <a:ext cx="2711937" cy="32824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967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6615" y="476739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Leagues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940" y="1078850"/>
            <a:ext cx="1508368" cy="20701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311" y="1594991"/>
            <a:ext cx="2891690" cy="14748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1507" y="3149047"/>
            <a:ext cx="8332217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EODSL							ERSL</a:t>
            </a:r>
          </a:p>
          <a:p>
            <a:r>
              <a:rPr lang="en-US" dirty="0"/>
              <a:t>20 Clubs							16 Clubs</a:t>
            </a:r>
          </a:p>
          <a:p>
            <a:r>
              <a:rPr lang="en-US" dirty="0"/>
              <a:t>288 Teams						83 Teams</a:t>
            </a:r>
          </a:p>
          <a:p>
            <a:endParaRPr lang="en-US" dirty="0"/>
          </a:p>
          <a:p>
            <a:r>
              <a:rPr lang="en-US" sz="1400" dirty="0"/>
              <a:t>127 boys development teams					49 boys regional teams</a:t>
            </a:r>
          </a:p>
          <a:p>
            <a:r>
              <a:rPr lang="en-US" sz="1400" dirty="0"/>
              <a:t>50 boys district teams						34 girls regional teams</a:t>
            </a:r>
          </a:p>
          <a:p>
            <a:r>
              <a:rPr lang="en-US" sz="1400" dirty="0"/>
              <a:t>67 girls development teams</a:t>
            </a:r>
          </a:p>
          <a:p>
            <a:r>
              <a:rPr lang="en-US" sz="1400" dirty="0"/>
              <a:t>44 girls district teams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29169" y="5533292"/>
            <a:ext cx="5184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teams in 2019		442</a:t>
            </a:r>
          </a:p>
          <a:p>
            <a:endParaRPr lang="en-US" dirty="0"/>
          </a:p>
          <a:p>
            <a:r>
              <a:rPr lang="en-US" dirty="0"/>
              <a:t>Total teams in 2022 	371 	(84% of 2019)</a:t>
            </a:r>
          </a:p>
        </p:txBody>
      </p:sp>
    </p:spTree>
    <p:extLst>
      <p:ext uri="{BB962C8B-B14F-4D97-AF65-F5344CB8AC3E}">
        <p14:creationId xmlns:p14="http://schemas.microsoft.com/office/powerpoint/2010/main" val="17655238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08" y="80840"/>
            <a:ext cx="8474807" cy="662600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68862" y="1594338"/>
            <a:ext cx="3177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Email tool allows you to</a:t>
            </a:r>
          </a:p>
          <a:p>
            <a:r>
              <a:rPr lang="en-US" dirty="0"/>
              <a:t>send group emails to your team</a:t>
            </a:r>
          </a:p>
        </p:txBody>
      </p:sp>
    </p:spTree>
    <p:extLst>
      <p:ext uri="{BB962C8B-B14F-4D97-AF65-F5344CB8AC3E}">
        <p14:creationId xmlns:p14="http://schemas.microsoft.com/office/powerpoint/2010/main" val="396383408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8954" y="211015"/>
            <a:ext cx="2325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Game day duties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" y="860249"/>
            <a:ext cx="7093683" cy="57367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23200" y="1570892"/>
            <a:ext cx="416655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your tools for games are in the Games section</a:t>
            </a:r>
          </a:p>
          <a:p>
            <a:endParaRPr lang="en-US" dirty="0"/>
          </a:p>
          <a:p>
            <a:r>
              <a:rPr lang="en-US" dirty="0"/>
              <a:t>On game day you will need to generate a</a:t>
            </a:r>
          </a:p>
          <a:p>
            <a:r>
              <a:rPr lang="en-US" dirty="0"/>
              <a:t>Game sheet</a:t>
            </a:r>
          </a:p>
          <a:p>
            <a:endParaRPr lang="en-US" dirty="0"/>
          </a:p>
          <a:p>
            <a:r>
              <a:rPr lang="en-US" dirty="0"/>
              <a:t>Check off your players and then click</a:t>
            </a:r>
          </a:p>
          <a:p>
            <a:r>
              <a:rPr lang="en-US" dirty="0"/>
              <a:t>‘Generate Game sheet’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9354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0" y="70338"/>
            <a:ext cx="8117498" cy="65646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98338" y="1555261"/>
            <a:ext cx="36680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Print out 3 copies of the game sheets</a:t>
            </a:r>
          </a:p>
          <a:p>
            <a:endParaRPr lang="en-US" dirty="0"/>
          </a:p>
          <a:p>
            <a:r>
              <a:rPr lang="en-US" dirty="0"/>
              <a:t>Sign them and hand them to the </a:t>
            </a:r>
          </a:p>
          <a:p>
            <a:r>
              <a:rPr lang="en-US" dirty="0"/>
              <a:t>Referee prior to kick off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2087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screen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55" y="291123"/>
            <a:ext cx="298926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617" y="1205523"/>
            <a:ext cx="20605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screen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524" y="291123"/>
            <a:ext cx="298926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Log i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186" y="1205523"/>
            <a:ext cx="206057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screen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063" y="291123"/>
            <a:ext cx="298926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Scroll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725" y="1205523"/>
            <a:ext cx="2057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537685" y="60290"/>
            <a:ext cx="2130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Digital ID Cards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7455" y="5916246"/>
            <a:ext cx="86509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 Click here                          2. Log in                    		3. ID will appear                        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817902" y="1148861"/>
            <a:ext cx="3293146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 the E2E League Centre</a:t>
            </a:r>
          </a:p>
          <a:p>
            <a:r>
              <a:rPr lang="en-US" dirty="0"/>
              <a:t>Mobile app to display your </a:t>
            </a:r>
          </a:p>
          <a:p>
            <a:r>
              <a:rPr lang="en-US" dirty="0"/>
              <a:t>digital cards</a:t>
            </a:r>
          </a:p>
          <a:p>
            <a:endParaRPr lang="en-US" dirty="0"/>
          </a:p>
          <a:p>
            <a:r>
              <a:rPr lang="en-US" dirty="0"/>
              <a:t>There are 3 steps to obtaining </a:t>
            </a:r>
          </a:p>
          <a:p>
            <a:r>
              <a:rPr lang="en-US" dirty="0"/>
              <a:t>Your ID cards. See below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Note that digital cards appear </a:t>
            </a:r>
          </a:p>
          <a:p>
            <a:r>
              <a:rPr lang="en-US" dirty="0"/>
              <a:t>only on the day of the game and</a:t>
            </a:r>
          </a:p>
          <a:p>
            <a:r>
              <a:rPr lang="en-US" dirty="0"/>
              <a:t>only after a game sheet has been</a:t>
            </a:r>
          </a:p>
          <a:p>
            <a:r>
              <a:rPr lang="en-US" dirty="0"/>
              <a:t>Printed</a:t>
            </a:r>
          </a:p>
          <a:p>
            <a:endParaRPr lang="en-US" dirty="0"/>
          </a:p>
          <a:p>
            <a:r>
              <a:rPr lang="en-US" dirty="0"/>
              <a:t>You will need to show player ID </a:t>
            </a:r>
          </a:p>
          <a:p>
            <a:r>
              <a:rPr lang="en-US" dirty="0"/>
              <a:t>before each game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458566" y="4195889"/>
            <a:ext cx="305783" cy="3135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0217" y="4225190"/>
            <a:ext cx="281471" cy="46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29090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creen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2645" y="533400"/>
            <a:ext cx="2989262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Suspended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307" y="1447800"/>
            <a:ext cx="2057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172307" y="685800"/>
            <a:ext cx="4572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97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90000"/>
          <a:lstStyle>
            <a:lvl1pPr marL="228600" indent="-228600">
              <a:lnSpc>
                <a:spcPct val="85000"/>
              </a:lnSpc>
              <a:spcBef>
                <a:spcPct val="50000"/>
              </a:spcBef>
              <a:buChar char="•"/>
              <a:tabLst>
                <a:tab pos="3371850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54075" indent="-285750">
              <a:lnSpc>
                <a:spcPct val="85000"/>
              </a:lnSpc>
              <a:spcBef>
                <a:spcPct val="50000"/>
              </a:spcBef>
              <a:buChar char="•"/>
              <a:tabLst>
                <a:tab pos="3371850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546225" indent="-234950">
              <a:lnSpc>
                <a:spcPct val="85000"/>
              </a:lnSpc>
              <a:spcBef>
                <a:spcPct val="50000"/>
              </a:spcBef>
              <a:buChar char="•"/>
              <a:tabLst>
                <a:tab pos="3371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514600" indent="-228600">
              <a:spcBef>
                <a:spcPct val="20000"/>
              </a:spcBef>
              <a:buChar char="–"/>
              <a:tabLst>
                <a:tab pos="3371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857500" indent="-228600">
              <a:spcBef>
                <a:spcPct val="20000"/>
              </a:spcBef>
              <a:buChar char="»"/>
              <a:tabLst>
                <a:tab pos="3371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147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71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7719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71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2291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71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6863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71850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CA" altLang="en-US" sz="1800" b="0" dirty="0">
                <a:latin typeface="+mn-lt"/>
              </a:rPr>
              <a:t>Each player ID show you</a:t>
            </a:r>
          </a:p>
          <a:p>
            <a:pPr lvl="1"/>
            <a:r>
              <a:rPr lang="en-CA" altLang="en-US" sz="1600" b="0" dirty="0">
                <a:latin typeface="+mn-lt"/>
              </a:rPr>
              <a:t>The division and game #</a:t>
            </a:r>
          </a:p>
          <a:p>
            <a:pPr lvl="1"/>
            <a:r>
              <a:rPr lang="en-CA" altLang="en-US" sz="1600" b="0" dirty="0">
                <a:latin typeface="+mn-lt"/>
              </a:rPr>
              <a:t>The date of the game</a:t>
            </a:r>
          </a:p>
          <a:p>
            <a:pPr lvl="1"/>
            <a:r>
              <a:rPr lang="en-CA" altLang="en-US" sz="1600" b="0" dirty="0">
                <a:latin typeface="+mn-lt"/>
              </a:rPr>
              <a:t>The players uniform number</a:t>
            </a:r>
          </a:p>
          <a:p>
            <a:pPr lvl="1"/>
            <a:r>
              <a:rPr lang="en-CA" altLang="en-US" sz="1600" b="0" dirty="0">
                <a:latin typeface="+mn-lt"/>
              </a:rPr>
              <a:t>The players name</a:t>
            </a:r>
          </a:p>
          <a:p>
            <a:pPr lvl="1"/>
            <a:r>
              <a:rPr lang="en-CA" altLang="en-US" sz="1600" b="0" dirty="0">
                <a:latin typeface="+mn-lt"/>
              </a:rPr>
              <a:t>The players date of birth</a:t>
            </a:r>
          </a:p>
          <a:p>
            <a:pPr lvl="1"/>
            <a:r>
              <a:rPr lang="en-CA" altLang="en-US" sz="1600" b="0" dirty="0">
                <a:latin typeface="+mn-lt"/>
              </a:rPr>
              <a:t>The players gender</a:t>
            </a:r>
          </a:p>
          <a:p>
            <a:pPr lvl="1"/>
            <a:r>
              <a:rPr lang="en-CA" altLang="en-US" sz="1600" b="0" dirty="0">
                <a:latin typeface="+mn-lt"/>
              </a:rPr>
              <a:t>The players regular division and team</a:t>
            </a:r>
          </a:p>
          <a:p>
            <a:pPr lvl="1"/>
            <a:r>
              <a:rPr lang="en-CA" altLang="en-US" sz="1600" b="0" dirty="0">
                <a:latin typeface="+mn-lt"/>
              </a:rPr>
              <a:t>The players Registration #</a:t>
            </a:r>
          </a:p>
          <a:p>
            <a:pPr lvl="1"/>
            <a:r>
              <a:rPr lang="en-CA" altLang="en-US" sz="1600" b="0" dirty="0">
                <a:latin typeface="+mn-lt"/>
              </a:rPr>
              <a:t>The players game status. In this example he is suspended for this game</a:t>
            </a:r>
          </a:p>
        </p:txBody>
      </p:sp>
      <p:sp>
        <p:nvSpPr>
          <p:cNvPr id="5" name="Oval 6"/>
          <p:cNvSpPr>
            <a:spLocks noChangeArrowheads="1"/>
          </p:cNvSpPr>
          <p:nvPr/>
        </p:nvSpPr>
        <p:spPr bwMode="auto">
          <a:xfrm>
            <a:off x="8792307" y="22860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CA" altLang="en-US" sz="10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6" name="Oval 7"/>
          <p:cNvSpPr>
            <a:spLocks noChangeArrowheads="1"/>
          </p:cNvSpPr>
          <p:nvPr/>
        </p:nvSpPr>
        <p:spPr bwMode="auto">
          <a:xfrm>
            <a:off x="7115907" y="18288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CA" altLang="en-US" sz="10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" name="Oval 8"/>
          <p:cNvSpPr>
            <a:spLocks noChangeArrowheads="1"/>
          </p:cNvSpPr>
          <p:nvPr/>
        </p:nvSpPr>
        <p:spPr bwMode="auto">
          <a:xfrm>
            <a:off x="4239847" y="1084385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CA" altLang="en-US" sz="1000">
                <a:solidFill>
                  <a:schemeClr val="bg1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>
            <a:off x="4241804" y="1393095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CA" altLang="en-US" sz="1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" name="Oval 10"/>
          <p:cNvSpPr>
            <a:spLocks noChangeArrowheads="1"/>
          </p:cNvSpPr>
          <p:nvPr/>
        </p:nvSpPr>
        <p:spPr bwMode="auto">
          <a:xfrm>
            <a:off x="8258907" y="18288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CA" altLang="en-US" sz="100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4558326" y="1733065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CA" altLang="en-US" sz="1000">
                <a:solidFill>
                  <a:schemeClr val="bg1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5941647" y="3075357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CA" altLang="en-US" sz="1000" dirty="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2" name="Oval 13"/>
          <p:cNvSpPr>
            <a:spLocks noChangeArrowheads="1"/>
          </p:cNvSpPr>
          <p:nvPr/>
        </p:nvSpPr>
        <p:spPr bwMode="auto">
          <a:xfrm>
            <a:off x="8335107" y="44958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CA" altLang="en-US" sz="1000">
                <a:solidFill>
                  <a:schemeClr val="bg1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13" name="AutoShape 14"/>
          <p:cNvSpPr>
            <a:spLocks/>
          </p:cNvSpPr>
          <p:nvPr/>
        </p:nvSpPr>
        <p:spPr bwMode="auto">
          <a:xfrm>
            <a:off x="5291015" y="1998788"/>
            <a:ext cx="576323" cy="2344612"/>
          </a:xfrm>
          <a:prstGeom prst="rightBrace">
            <a:avLst>
              <a:gd name="adj1" fmla="val 5238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197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15" name="Rectangle 14"/>
          <p:cNvSpPr/>
          <p:nvPr/>
        </p:nvSpPr>
        <p:spPr>
          <a:xfrm>
            <a:off x="7095389" y="4438161"/>
            <a:ext cx="313595" cy="2862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7" y="4493845"/>
            <a:ext cx="281471" cy="46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25" y="78154"/>
            <a:ext cx="8156575" cy="659629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93723" y="1406769"/>
            <a:ext cx="37125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After the game collect your game </a:t>
            </a:r>
          </a:p>
          <a:p>
            <a:r>
              <a:rPr lang="en-US" dirty="0"/>
              <a:t>sheet from the referee</a:t>
            </a:r>
          </a:p>
          <a:p>
            <a:endParaRPr lang="en-US" dirty="0"/>
          </a:p>
          <a:p>
            <a:r>
              <a:rPr lang="en-US" dirty="0"/>
              <a:t>Then log in and submit a game report</a:t>
            </a:r>
          </a:p>
          <a:p>
            <a:endParaRPr lang="en-US" dirty="0"/>
          </a:p>
          <a:p>
            <a:r>
              <a:rPr lang="en-US" dirty="0"/>
              <a:t>The new web site should allow you to</a:t>
            </a:r>
          </a:p>
          <a:p>
            <a:r>
              <a:rPr lang="en-US" dirty="0"/>
              <a:t>submit a game report from the field</a:t>
            </a:r>
          </a:p>
          <a:p>
            <a:r>
              <a:rPr lang="en-US" dirty="0"/>
              <a:t>on your phone</a:t>
            </a:r>
          </a:p>
        </p:txBody>
      </p:sp>
    </p:spTree>
    <p:extLst>
      <p:ext uri="{BB962C8B-B14F-4D97-AF65-F5344CB8AC3E}">
        <p14:creationId xmlns:p14="http://schemas.microsoft.com/office/powerpoint/2010/main" val="11405634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6954" y="1500554"/>
            <a:ext cx="591572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will let you know when the new software is available.</a:t>
            </a:r>
          </a:p>
          <a:p>
            <a:endParaRPr lang="en-US" dirty="0"/>
          </a:p>
          <a:p>
            <a:r>
              <a:rPr lang="en-US" dirty="0"/>
              <a:t>We will also publish some training slides for the new features.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85477" y="437661"/>
            <a:ext cx="4275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Future software release training</a:t>
            </a:r>
          </a:p>
        </p:txBody>
      </p:sp>
    </p:spTree>
    <p:extLst>
      <p:ext uri="{BB962C8B-B14F-4D97-AF65-F5344CB8AC3E}">
        <p14:creationId xmlns:p14="http://schemas.microsoft.com/office/powerpoint/2010/main" val="322581866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6954" y="1500554"/>
            <a:ext cx="5188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will now take some questions on the new season.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85477" y="437661"/>
            <a:ext cx="2051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Question Time</a:t>
            </a:r>
          </a:p>
        </p:txBody>
      </p:sp>
    </p:spTree>
    <p:extLst>
      <p:ext uri="{BB962C8B-B14F-4D97-AF65-F5344CB8AC3E}">
        <p14:creationId xmlns:p14="http://schemas.microsoft.com/office/powerpoint/2010/main" val="57353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6615" y="476739"/>
            <a:ext cx="1294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Referees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8" y="1435588"/>
            <a:ext cx="6500446" cy="40785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68307" y="938404"/>
            <a:ext cx="448109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have a serious referee shortage in Ontario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2019 	8318</a:t>
            </a:r>
          </a:p>
          <a:p>
            <a:endParaRPr lang="en-US" dirty="0"/>
          </a:p>
          <a:p>
            <a:r>
              <a:rPr lang="en-US" dirty="0"/>
              <a:t>	2022	2681	(32% of 2019)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	2019	1286</a:t>
            </a:r>
          </a:p>
          <a:p>
            <a:endParaRPr lang="en-US" dirty="0"/>
          </a:p>
          <a:p>
            <a:r>
              <a:rPr lang="en-US" dirty="0"/>
              <a:t>	2022	351	(27% of 2019)</a:t>
            </a:r>
          </a:p>
          <a:p>
            <a:endParaRPr lang="en-US" dirty="0"/>
          </a:p>
          <a:p>
            <a:r>
              <a:rPr lang="en-US" dirty="0"/>
              <a:t>	</a:t>
            </a:r>
          </a:p>
          <a:p>
            <a:r>
              <a:rPr lang="en-US" dirty="0"/>
              <a:t>	2019	316</a:t>
            </a:r>
          </a:p>
          <a:p>
            <a:endParaRPr lang="en-US" dirty="0"/>
          </a:p>
          <a:p>
            <a:r>
              <a:rPr lang="en-US" dirty="0"/>
              <a:t>	2022	103	(33% of 2019)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8307" y="3224463"/>
            <a:ext cx="560045" cy="7686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995" y="4642341"/>
            <a:ext cx="658479" cy="658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642" y="1844434"/>
            <a:ext cx="567710" cy="9300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4260" y="5701659"/>
            <a:ext cx="53695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 should not expect ARs on your games in 2022</a:t>
            </a:r>
          </a:p>
          <a:p>
            <a:endParaRPr lang="en-US" dirty="0"/>
          </a:p>
          <a:p>
            <a:r>
              <a:rPr lang="en-US" dirty="0"/>
              <a:t>Occasionally some games will not be assigned a referee</a:t>
            </a:r>
          </a:p>
        </p:txBody>
      </p:sp>
    </p:spTree>
    <p:extLst>
      <p:ext uri="{BB962C8B-B14F-4D97-AF65-F5344CB8AC3E}">
        <p14:creationId xmlns:p14="http://schemas.microsoft.com/office/powerpoint/2010/main" val="2351863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6615" y="476739"/>
            <a:ext cx="3194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2022 EODSL season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20677" y="1625601"/>
            <a:ext cx="6548588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Week of May 16</a:t>
            </a:r>
            <a:r>
              <a:rPr lang="en-US" baseline="30000" dirty="0"/>
              <a:t>th</a:t>
            </a:r>
            <a:r>
              <a:rPr lang="en-US" dirty="0"/>
              <a:t> 		Season starts</a:t>
            </a:r>
          </a:p>
          <a:p>
            <a:endParaRPr lang="en-US" dirty="0"/>
          </a:p>
          <a:p>
            <a:r>
              <a:rPr lang="en-US" dirty="0"/>
              <a:t>Week of July 26</a:t>
            </a:r>
            <a:r>
              <a:rPr lang="en-US" baseline="30000" dirty="0"/>
              <a:t>th</a:t>
            </a:r>
            <a:r>
              <a:rPr lang="en-US" dirty="0"/>
              <a:t> 		Start of two week mid season break</a:t>
            </a:r>
          </a:p>
          <a:p>
            <a:endParaRPr lang="en-US" dirty="0"/>
          </a:p>
          <a:p>
            <a:r>
              <a:rPr lang="en-US" dirty="0"/>
              <a:t>Week of August 8</a:t>
            </a:r>
            <a:r>
              <a:rPr lang="en-US" baseline="30000" dirty="0"/>
              <a:t>th</a:t>
            </a:r>
            <a:r>
              <a:rPr lang="en-US" dirty="0"/>
              <a:t>		Season resumes</a:t>
            </a:r>
          </a:p>
          <a:p>
            <a:endParaRPr lang="en-US" dirty="0"/>
          </a:p>
          <a:p>
            <a:r>
              <a:rPr lang="en-US" dirty="0"/>
              <a:t>Week of August 21</a:t>
            </a:r>
            <a:r>
              <a:rPr lang="en-US" baseline="30000" dirty="0"/>
              <a:t>st</a:t>
            </a:r>
            <a:r>
              <a:rPr lang="en-US" dirty="0"/>
              <a:t>	Under 18 season concludes</a:t>
            </a:r>
          </a:p>
          <a:p>
            <a:endParaRPr lang="en-US" dirty="0"/>
          </a:p>
          <a:p>
            <a:r>
              <a:rPr lang="en-US" dirty="0"/>
              <a:t>Week of August 28</a:t>
            </a:r>
            <a:r>
              <a:rPr lang="en-US" baseline="30000" dirty="0"/>
              <a:t>th</a:t>
            </a:r>
            <a:r>
              <a:rPr lang="en-US" dirty="0"/>
              <a:t>	Summer season concludes</a:t>
            </a:r>
          </a:p>
          <a:p>
            <a:endParaRPr lang="en-US" dirty="0"/>
          </a:p>
          <a:p>
            <a:r>
              <a:rPr lang="en-US" dirty="0"/>
              <a:t>Week of September 5</a:t>
            </a:r>
            <a:r>
              <a:rPr lang="en-US" baseline="30000" dirty="0"/>
              <a:t>th</a:t>
            </a:r>
            <a:r>
              <a:rPr lang="en-US" dirty="0"/>
              <a:t>	Break</a:t>
            </a:r>
          </a:p>
          <a:p>
            <a:endParaRPr lang="en-US" dirty="0"/>
          </a:p>
          <a:p>
            <a:r>
              <a:rPr lang="en-US" dirty="0"/>
              <a:t>Week of September 12</a:t>
            </a:r>
            <a:r>
              <a:rPr lang="en-US" baseline="30000" dirty="0"/>
              <a:t>th</a:t>
            </a:r>
            <a:r>
              <a:rPr lang="en-US" dirty="0"/>
              <a:t>	Optional 6 week Fall season starts</a:t>
            </a:r>
          </a:p>
          <a:p>
            <a:endParaRPr lang="en-US" dirty="0"/>
          </a:p>
          <a:p>
            <a:r>
              <a:rPr lang="en-US" dirty="0"/>
              <a:t>Week of October 17</a:t>
            </a:r>
            <a:r>
              <a:rPr lang="en-US" baseline="30000" dirty="0"/>
              <a:t>th</a:t>
            </a:r>
            <a:r>
              <a:rPr lang="en-US" dirty="0"/>
              <a:t> 	Optional 6 week Fall season concludes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9417" y="340409"/>
            <a:ext cx="1109783" cy="1523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7" y="1273908"/>
            <a:ext cx="4829907" cy="4829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31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76615" y="476739"/>
            <a:ext cx="2967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The 2022 ERSL season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588" y="282007"/>
            <a:ext cx="2891690" cy="14748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220677" y="1625601"/>
            <a:ext cx="630935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Week of May 16</a:t>
            </a:r>
            <a:r>
              <a:rPr lang="en-US" baseline="30000" dirty="0"/>
              <a:t>th</a:t>
            </a:r>
            <a:r>
              <a:rPr lang="en-US" dirty="0"/>
              <a:t> 		Season starts</a:t>
            </a:r>
          </a:p>
          <a:p>
            <a:endParaRPr lang="en-US" dirty="0"/>
          </a:p>
          <a:p>
            <a:r>
              <a:rPr lang="en-US" dirty="0"/>
              <a:t>Week of July 26</a:t>
            </a:r>
            <a:r>
              <a:rPr lang="en-US" baseline="30000" dirty="0"/>
              <a:t>th</a:t>
            </a:r>
            <a:r>
              <a:rPr lang="en-US" dirty="0"/>
              <a:t> 		Start of two week mid season break</a:t>
            </a:r>
          </a:p>
          <a:p>
            <a:endParaRPr lang="en-US" dirty="0"/>
          </a:p>
          <a:p>
            <a:r>
              <a:rPr lang="en-US" dirty="0"/>
              <a:t>Week of August 8</a:t>
            </a:r>
            <a:r>
              <a:rPr lang="en-US" baseline="30000" dirty="0"/>
              <a:t>th</a:t>
            </a:r>
            <a:r>
              <a:rPr lang="en-US" dirty="0"/>
              <a:t>		Season resumes</a:t>
            </a:r>
          </a:p>
          <a:p>
            <a:endParaRPr lang="en-US" dirty="0"/>
          </a:p>
          <a:p>
            <a:r>
              <a:rPr lang="en-US" dirty="0"/>
              <a:t>Week of August 21</a:t>
            </a:r>
            <a:r>
              <a:rPr lang="en-US" baseline="30000" dirty="0"/>
              <a:t>st</a:t>
            </a:r>
            <a:r>
              <a:rPr lang="en-US" dirty="0"/>
              <a:t>	Under 18 season concludes</a:t>
            </a:r>
          </a:p>
          <a:p>
            <a:endParaRPr lang="en-US" dirty="0"/>
          </a:p>
          <a:p>
            <a:r>
              <a:rPr lang="en-US" dirty="0"/>
              <a:t>Week of September 19</a:t>
            </a:r>
            <a:r>
              <a:rPr lang="en-US" baseline="30000" dirty="0"/>
              <a:t>th</a:t>
            </a:r>
            <a:r>
              <a:rPr lang="en-US" dirty="0"/>
              <a:t> 	Summer season concludes</a:t>
            </a:r>
          </a:p>
          <a:p>
            <a:r>
              <a:rPr lang="en-US" dirty="0"/>
              <a:t>			(Sunday September 25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46" y="998967"/>
            <a:ext cx="4399393" cy="5500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490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 descr="screen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339" y="143910"/>
            <a:ext cx="3432770" cy="669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5205047" y="1178586"/>
            <a:ext cx="2414954" cy="398143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5047" y="1178586"/>
            <a:ext cx="2414954" cy="4545276"/>
          </a:xfrm>
          <a:prstGeom prst="rect">
            <a:avLst/>
          </a:prstGeom>
        </p:spPr>
      </p:pic>
      <p:pic>
        <p:nvPicPr>
          <p:cNvPr id="9" name="Picture 7" descr="screen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16" y="102201"/>
            <a:ext cx="3432770" cy="6698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652" y="1178586"/>
            <a:ext cx="2342719" cy="454527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68677" y="1453662"/>
            <a:ext cx="3774431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Your new 2022 website is now mobile </a:t>
            </a:r>
          </a:p>
          <a:p>
            <a:r>
              <a:rPr lang="en-US" dirty="0"/>
              <a:t>friendly</a:t>
            </a:r>
          </a:p>
          <a:p>
            <a:endParaRPr lang="en-US" dirty="0"/>
          </a:p>
          <a:p>
            <a:r>
              <a:rPr lang="en-US" dirty="0"/>
              <a:t>The new site will allow us to keep</a:t>
            </a:r>
          </a:p>
          <a:p>
            <a:r>
              <a:rPr lang="en-US" dirty="0"/>
              <a:t>you posted of league and other </a:t>
            </a:r>
          </a:p>
          <a:p>
            <a:r>
              <a:rPr lang="en-US" dirty="0"/>
              <a:t>soccer news</a:t>
            </a:r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Important</a:t>
            </a:r>
          </a:p>
          <a:p>
            <a:r>
              <a:rPr lang="en-US" dirty="0"/>
              <a:t>Please go to the About section of the</a:t>
            </a:r>
          </a:p>
          <a:p>
            <a:r>
              <a:rPr lang="en-US" dirty="0"/>
              <a:t>website and familiarize yourself with</a:t>
            </a:r>
          </a:p>
          <a:p>
            <a:r>
              <a:rPr lang="en-US" dirty="0"/>
              <a:t>the league rules and policies</a:t>
            </a: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268677" y="570523"/>
            <a:ext cx="1966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New websites</a:t>
            </a:r>
          </a:p>
        </p:txBody>
      </p:sp>
    </p:spTree>
    <p:extLst>
      <p:ext uri="{BB962C8B-B14F-4D97-AF65-F5344CB8AC3E}">
        <p14:creationId xmlns:p14="http://schemas.microsoft.com/office/powerpoint/2010/main" val="1833913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5477" y="437661"/>
            <a:ext cx="5699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Setting up your team management account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99" y="1897467"/>
            <a:ext cx="5767755" cy="27543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18468" y="1897467"/>
            <a:ext cx="6280502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These tasks need to be done before the start of the season</a:t>
            </a:r>
          </a:p>
          <a:p>
            <a:endParaRPr lang="en-US" dirty="0"/>
          </a:p>
          <a:p>
            <a:r>
              <a:rPr lang="en-US" dirty="0"/>
              <a:t>1. Each coach and team manager needs to perform an activation </a:t>
            </a:r>
          </a:p>
          <a:p>
            <a:r>
              <a:rPr lang="en-US" dirty="0"/>
              <a:t>process.</a:t>
            </a:r>
          </a:p>
          <a:p>
            <a:endParaRPr lang="en-US" dirty="0"/>
          </a:p>
          <a:p>
            <a:r>
              <a:rPr lang="en-US" dirty="0"/>
              <a:t>Once you have done this your name will appear on a game sheet</a:t>
            </a:r>
          </a:p>
          <a:p>
            <a:endParaRPr lang="en-US" dirty="0"/>
          </a:p>
          <a:p>
            <a:r>
              <a:rPr lang="en-US" dirty="0"/>
              <a:t>2. You team uniform needs to be submitted to the database</a:t>
            </a:r>
          </a:p>
          <a:p>
            <a:endParaRPr lang="en-US" dirty="0"/>
          </a:p>
          <a:p>
            <a:r>
              <a:rPr lang="en-US" dirty="0"/>
              <a:t>3. Your roster needs to be uploaded (U13 and up teams only)</a:t>
            </a:r>
          </a:p>
          <a:p>
            <a:endParaRPr lang="en-US" dirty="0"/>
          </a:p>
          <a:p>
            <a:r>
              <a:rPr lang="en-US" dirty="0"/>
              <a:t>4. If you coach or manage a grassroots team (U9 – U12) then you</a:t>
            </a:r>
          </a:p>
          <a:p>
            <a:r>
              <a:rPr lang="en-US" dirty="0"/>
              <a:t>do not need to upload your roster. This will be done by your club</a:t>
            </a:r>
          </a:p>
        </p:txBody>
      </p:sp>
    </p:spTree>
    <p:extLst>
      <p:ext uri="{BB962C8B-B14F-4D97-AF65-F5344CB8AC3E}">
        <p14:creationId xmlns:p14="http://schemas.microsoft.com/office/powerpoint/2010/main" val="1649169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5477" y="437661"/>
            <a:ext cx="3341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Future software releases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2307" y="899326"/>
            <a:ext cx="9743245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Before we go into a demonstration please be aware that we are using a new software system this year</a:t>
            </a:r>
          </a:p>
          <a:p>
            <a:endParaRPr lang="en-US" dirty="0"/>
          </a:p>
          <a:p>
            <a:r>
              <a:rPr lang="en-US" dirty="0"/>
              <a:t>New software is scheduled to be released in the coming weeks</a:t>
            </a:r>
          </a:p>
          <a:p>
            <a:endParaRPr lang="en-US" dirty="0"/>
          </a:p>
          <a:p>
            <a:r>
              <a:rPr lang="en-US" dirty="0"/>
              <a:t>Not all the software that you will require is currently available</a:t>
            </a:r>
          </a:p>
          <a:p>
            <a:endParaRPr lang="en-US" dirty="0"/>
          </a:p>
          <a:p>
            <a:r>
              <a:rPr lang="en-US" dirty="0"/>
              <a:t>The next software release is scheduled for Wednesday May 11 which includes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Game sheets for grassroots teams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Photo ID for players( i.e. digital cards)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Reschedule game requests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Deleting players from roster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Calls ups</a:t>
            </a:r>
          </a:p>
        </p:txBody>
      </p:sp>
    </p:spTree>
    <p:extLst>
      <p:ext uri="{BB962C8B-B14F-4D97-AF65-F5344CB8AC3E}">
        <p14:creationId xmlns:p14="http://schemas.microsoft.com/office/powerpoint/2010/main" val="188491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1333</Words>
  <Application>Microsoft Office PowerPoint</Application>
  <PresentationFormat>Widescreen</PresentationFormat>
  <Paragraphs>303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Baigent</dc:creator>
  <cp:lastModifiedBy>Dawn Dinsdale</cp:lastModifiedBy>
  <cp:revision>51</cp:revision>
  <dcterms:created xsi:type="dcterms:W3CDTF">2022-05-05T21:24:46Z</dcterms:created>
  <dcterms:modified xsi:type="dcterms:W3CDTF">2022-05-07T16:07:53Z</dcterms:modified>
</cp:coreProperties>
</file>